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6725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441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4821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668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375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636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81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124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3679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0994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9332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9772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47495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151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1526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0739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6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8F1E59A-4041-424F-A540-51D88DD3C596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505932D6-ABD9-428C-B51C-A6FBEC95A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13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ellfy.com/gantt-chart-maker/p/management-review-procedure-per-as9100-iso-9001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71B96D-6037-45ED-826E-1D4EF169A6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9882090" cy="2677648"/>
          </a:xfrm>
        </p:spPr>
        <p:txBody>
          <a:bodyPr anchor="ctr" anchorCtr="0"/>
          <a:lstStyle/>
          <a:p>
            <a:r>
              <a:rPr lang="en-US" sz="4000" b="1" dirty="0"/>
              <a:t>07-F006-00</a:t>
            </a:r>
            <a:br>
              <a:rPr lang="en-US" sz="4000" dirty="0"/>
            </a:br>
            <a:r>
              <a:rPr lang="en-US" sz="4400" dirty="0"/>
              <a:t>Management Review Template</a:t>
            </a:r>
            <a:endParaRPr lang="en-US" sz="40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AACEA31-5D31-434D-ACDA-248E71363E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Your company name</a:t>
            </a:r>
          </a:p>
          <a:p>
            <a:r>
              <a:rPr lang="en-US" dirty="0"/>
              <a:t>date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F1E74D1-35D6-47BF-8BF6-03320BE0A4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0544" y="704221"/>
            <a:ext cx="1275618" cy="534093"/>
          </a:xfrm>
          <a:prstGeom prst="rect">
            <a:avLst/>
          </a:prstGeom>
        </p:spPr>
      </p:pic>
      <p:sp>
        <p:nvSpPr>
          <p:cNvPr id="6" name="ZoneTexte 15">
            <a:hlinkClick r:id="rId3"/>
            <a:extLst>
              <a:ext uri="{FF2B5EF4-FFF2-40B4-BE49-F238E27FC236}">
                <a16:creationId xmlns:a16="http://schemas.microsoft.com/office/drawing/2014/main" id="{13D7FBC4-B939-484C-A091-47A66FD36E46}"/>
              </a:ext>
            </a:extLst>
          </p:cNvPr>
          <p:cNvSpPr txBox="1"/>
          <p:nvPr/>
        </p:nvSpPr>
        <p:spPr>
          <a:xfrm>
            <a:off x="976544" y="6051889"/>
            <a:ext cx="10497694" cy="666750"/>
          </a:xfrm>
          <a:prstGeom prst="rect">
            <a:avLst/>
          </a:prstGeom>
          <a:solidFill>
            <a:srgbClr val="FFFF99"/>
          </a:solidFill>
          <a:ln w="28575">
            <a:solidFill>
              <a:sysClr val="windowText" lastClr="000000"/>
            </a:solidFill>
            <a:prstDash val="sysDot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200" dirty="0" err="1"/>
              <a:t>Downloaded</a:t>
            </a:r>
            <a:r>
              <a:rPr lang="fr-FR" sz="1200" baseline="0" dirty="0"/>
              <a:t> </a:t>
            </a:r>
            <a:r>
              <a:rPr lang="fr-FR" sz="1200" baseline="0" dirty="0" err="1"/>
              <a:t>from</a:t>
            </a:r>
            <a:r>
              <a:rPr lang="fr-FR" sz="1200" baseline="0" dirty="0"/>
              <a:t> </a:t>
            </a:r>
            <a:r>
              <a:rPr lang="fr-FR" sz="1200" u="sng" baseline="0" dirty="0">
                <a:solidFill>
                  <a:srgbClr val="0070C0"/>
                </a:solidFill>
              </a:rPr>
              <a:t>project-lead.eu</a:t>
            </a:r>
            <a:r>
              <a:rPr lang="fr-FR" sz="1200" u="none" baseline="0" dirty="0">
                <a:solidFill>
                  <a:sysClr val="windowText" lastClr="000000"/>
                </a:solidFill>
              </a:rPr>
              <a:t> : </a:t>
            </a:r>
            <a:r>
              <a:rPr lang="fr-FR" sz="1200" u="none" baseline="0" dirty="0" err="1">
                <a:solidFill>
                  <a:sysClr val="windowText" lastClr="000000"/>
                </a:solidFill>
              </a:rPr>
              <a:t>Please</a:t>
            </a:r>
            <a:r>
              <a:rPr lang="fr-FR" sz="1200" u="none" baseline="0" dirty="0">
                <a:solidFill>
                  <a:sysClr val="windowText" lastClr="000000"/>
                </a:solidFill>
              </a:rPr>
              <a:t> </a:t>
            </a:r>
            <a:r>
              <a:rPr lang="fr-FR" sz="1200" u="none" baseline="0" dirty="0" err="1">
                <a:solidFill>
                  <a:sysClr val="windowText" lastClr="000000"/>
                </a:solidFill>
              </a:rPr>
              <a:t>adapt</a:t>
            </a:r>
            <a:r>
              <a:rPr lang="fr-FR" sz="1200" u="none" baseline="0" dirty="0">
                <a:solidFill>
                  <a:sysClr val="windowText" lastClr="000000"/>
                </a:solidFill>
              </a:rPr>
              <a:t> to </a:t>
            </a:r>
            <a:r>
              <a:rPr lang="fr-FR" sz="1200" u="none" baseline="0" dirty="0" err="1">
                <a:solidFill>
                  <a:sysClr val="windowText" lastClr="000000"/>
                </a:solidFill>
              </a:rPr>
              <a:t>you</a:t>
            </a:r>
            <a:r>
              <a:rPr lang="fr-FR" sz="1200" u="none" baseline="0" dirty="0">
                <a:solidFill>
                  <a:sysClr val="windowText" lastClr="000000"/>
                </a:solidFill>
              </a:rPr>
              <a:t> </a:t>
            </a:r>
            <a:r>
              <a:rPr lang="fr-FR" sz="1200" u="none" baseline="0" dirty="0" err="1">
                <a:solidFill>
                  <a:sysClr val="windowText" lastClr="000000"/>
                </a:solidFill>
              </a:rPr>
              <a:t>organization</a:t>
            </a:r>
            <a:r>
              <a:rPr lang="fr-FR" sz="1200" u="none" baseline="0" dirty="0">
                <a:solidFill>
                  <a:sysClr val="windowText" lastClr="000000"/>
                </a:solidFill>
              </a:rPr>
              <a:t> QMS</a:t>
            </a:r>
          </a:p>
          <a:p>
            <a:r>
              <a:rPr lang="fr-FR" sz="1200" u="none" baseline="0" dirty="0" err="1">
                <a:solidFill>
                  <a:sysClr val="windowText" lastClr="000000"/>
                </a:solidFill>
              </a:rPr>
              <a:t>Get</a:t>
            </a:r>
            <a:r>
              <a:rPr lang="fr-FR" sz="1200" u="none" baseline="0" dirty="0">
                <a:solidFill>
                  <a:sysClr val="windowText" lastClr="000000"/>
                </a:solidFill>
              </a:rPr>
              <a:t> the </a:t>
            </a:r>
            <a:r>
              <a:rPr lang="fr-FR" sz="1200" u="none" baseline="0" dirty="0" err="1">
                <a:solidFill>
                  <a:sysClr val="windowText" lastClr="000000"/>
                </a:solidFill>
              </a:rPr>
              <a:t>ready</a:t>
            </a:r>
            <a:r>
              <a:rPr lang="fr-FR" sz="1200" u="none" baseline="0" dirty="0">
                <a:solidFill>
                  <a:sysClr val="windowText" lastClr="000000"/>
                </a:solidFill>
              </a:rPr>
              <a:t>-to-use premium version </a:t>
            </a:r>
            <a:r>
              <a:rPr lang="fr-FR" sz="1200" u="none" baseline="0" dirty="0" err="1">
                <a:solidFill>
                  <a:sysClr val="windowText" lastClr="000000"/>
                </a:solidFill>
              </a:rPr>
              <a:t>with</a:t>
            </a:r>
            <a:r>
              <a:rPr lang="fr-FR" sz="1200" u="none" baseline="0" dirty="0">
                <a:solidFill>
                  <a:sysClr val="windowText" lastClr="000000"/>
                </a:solidFill>
              </a:rPr>
              <a:t> all the sections</a:t>
            </a:r>
            <a:r>
              <a:rPr lang="fr-FR" sz="1200" dirty="0">
                <a:solidFill>
                  <a:sysClr val="windowText" lastClr="000000"/>
                </a:solidFill>
              </a:rPr>
              <a:t>: </a:t>
            </a:r>
          </a:p>
          <a:p>
            <a:r>
              <a:rPr lang="fr-FR" sz="1200" u="none" baseline="0" dirty="0">
                <a:solidFill>
                  <a:sysClr val="windowText" lastClr="000000"/>
                </a:solidFill>
                <a:hlinkClick r:id="rId3"/>
              </a:rPr>
              <a:t>https://sellfy.com/gantt-chart-maker/p/management-review-procedure-per-as9100-iso-9001/</a:t>
            </a:r>
            <a:r>
              <a:rPr lang="fr-FR" sz="1200" u="none" baseline="0" dirty="0">
                <a:solidFill>
                  <a:sysClr val="windowText" lastClr="000000"/>
                </a:solidFill>
              </a:rPr>
              <a:t> </a:t>
            </a:r>
          </a:p>
        </p:txBody>
      </p:sp>
      <p:pic>
        <p:nvPicPr>
          <p:cNvPr id="7" name="Image 6" descr="Premium quality - Free shapes and symbols icons">
            <a:extLst>
              <a:ext uri="{FF2B5EF4-FFF2-40B4-BE49-F238E27FC236}">
                <a16:creationId xmlns:a16="http://schemas.microsoft.com/office/drawing/2014/main" id="{8D759A59-2941-481B-9222-5A157B49BD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367" y="6162182"/>
            <a:ext cx="474436" cy="47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4">
            <a:extLst>
              <a:ext uri="{FF2B5EF4-FFF2-40B4-BE49-F238E27FC236}">
                <a16:creationId xmlns:a16="http://schemas.microsoft.com/office/drawing/2014/main" id="{6E316454-57C6-48CD-93D0-D7BE9FA51318}"/>
              </a:ext>
            </a:extLst>
          </p:cNvPr>
          <p:cNvSpPr txBox="1"/>
          <p:nvPr/>
        </p:nvSpPr>
        <p:spPr>
          <a:xfrm>
            <a:off x="9507984" y="6079103"/>
            <a:ext cx="1966254" cy="639536"/>
          </a:xfrm>
          <a:prstGeom prst="rect">
            <a:avLst/>
          </a:prstGeom>
          <a:noFill/>
          <a:ln w="28575">
            <a:noFill/>
            <a:prstDash val="sysDot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1200" b="1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Download the</a:t>
            </a:r>
            <a:endParaRPr lang="fr-FR" sz="1200" b="1" u="none" baseline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fr-FR" sz="1200" b="1" u="none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Premium Version</a:t>
            </a:r>
            <a:endParaRPr lang="fr-FR" sz="1200" b="1" u="none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141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9BEE1B-B89D-4A17-9BC9-7FA07B6B6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Agenda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9A28E7-112D-4343-9D99-DD6F7A2A56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325950"/>
            <a:ext cx="10519182" cy="4385568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Previous management meeting agreed actions and their status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Contextual Analysis :</a:t>
            </a:r>
          </a:p>
          <a:p>
            <a:pPr lvl="1" indent="-342900" algn="just">
              <a:lnSpc>
                <a:spcPct val="115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SWOT analysis</a:t>
            </a:r>
            <a:endParaRPr lang="fr-FR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 algn="just">
              <a:lnSpc>
                <a:spcPct val="115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fr-F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XXXX</a:t>
            </a:r>
            <a:endParaRPr lang="fr-FR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 algn="just">
              <a:lnSpc>
                <a:spcPct val="115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XXXX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For each process, KPI performance and actions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Quality Performance :</a:t>
            </a:r>
          </a:p>
          <a:p>
            <a:pPr lvl="1" indent="-342900" algn="just">
              <a:lnSpc>
                <a:spcPct val="115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fr-F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XXXX</a:t>
            </a:r>
            <a:endParaRPr lang="fr-FR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 algn="just">
              <a:lnSpc>
                <a:spcPct val="115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fr-F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XXXX</a:t>
            </a:r>
            <a:endParaRPr lang="fr-FR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 algn="just">
              <a:lnSpc>
                <a:spcPct val="115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fr-F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XXXX </a:t>
            </a:r>
          </a:p>
          <a:p>
            <a:pPr marL="342900" lvl="0" indent="-34290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Continuous improvement status and actions to further improve the QMS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B4E0BA2-A3CE-49AD-8429-FC0D110C02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0544" y="704221"/>
            <a:ext cx="1275618" cy="53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110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D6934-EA01-464B-B1F3-342FA436D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Previous Management Meeting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407DC0-F4E0-454A-9F12-0EFEFA374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006" y="2372681"/>
            <a:ext cx="11202763" cy="406030"/>
          </a:xfrm>
        </p:spPr>
        <p:txBody>
          <a:bodyPr/>
          <a:lstStyle/>
          <a:p>
            <a:r>
              <a:rPr lang="en-US"/>
              <a:t>Actions from previous management meeting are progressing according to plan</a:t>
            </a:r>
          </a:p>
        </p:txBody>
      </p:sp>
      <p:graphicFrame>
        <p:nvGraphicFramePr>
          <p:cNvPr id="4" name="Tableau 4">
            <a:extLst>
              <a:ext uri="{FF2B5EF4-FFF2-40B4-BE49-F238E27FC236}">
                <a16:creationId xmlns:a16="http://schemas.microsoft.com/office/drawing/2014/main" id="{AF65BB0E-F649-4570-9331-1906F4449F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568394"/>
              </p:ext>
            </p:extLst>
          </p:nvPr>
        </p:nvGraphicFramePr>
        <p:xfrm>
          <a:off x="895657" y="2805632"/>
          <a:ext cx="10805112" cy="2547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568">
                  <a:extLst>
                    <a:ext uri="{9D8B030D-6E8A-4147-A177-3AD203B41FA5}">
                      <a16:colId xmlns:a16="http://schemas.microsoft.com/office/drawing/2014/main" val="1388218110"/>
                    </a:ext>
                  </a:extLst>
                </a:gridCol>
                <a:gridCol w="3706427">
                  <a:extLst>
                    <a:ext uri="{9D8B030D-6E8A-4147-A177-3AD203B41FA5}">
                      <a16:colId xmlns:a16="http://schemas.microsoft.com/office/drawing/2014/main" val="202792694"/>
                    </a:ext>
                  </a:extLst>
                </a:gridCol>
                <a:gridCol w="3706427">
                  <a:extLst>
                    <a:ext uri="{9D8B030D-6E8A-4147-A177-3AD203B41FA5}">
                      <a16:colId xmlns:a16="http://schemas.microsoft.com/office/drawing/2014/main" val="4032357548"/>
                    </a:ext>
                  </a:extLst>
                </a:gridCol>
                <a:gridCol w="1358284">
                  <a:extLst>
                    <a:ext uri="{9D8B030D-6E8A-4147-A177-3AD203B41FA5}">
                      <a16:colId xmlns:a16="http://schemas.microsoft.com/office/drawing/2014/main" val="2604524144"/>
                    </a:ext>
                  </a:extLst>
                </a:gridCol>
                <a:gridCol w="1349406">
                  <a:extLst>
                    <a:ext uri="{9D8B030D-6E8A-4147-A177-3AD203B41FA5}">
                      <a16:colId xmlns:a16="http://schemas.microsoft.com/office/drawing/2014/main" val="2420725676"/>
                    </a:ext>
                  </a:extLst>
                </a:gridCol>
              </a:tblGrid>
              <a:tr h="509463"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#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Actions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Status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Owner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Status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5425626"/>
                  </a:ext>
                </a:extLst>
              </a:tr>
              <a:tr h="509463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/>
                        <a:t>On-going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639228"/>
                  </a:ext>
                </a:extLst>
              </a:tr>
              <a:tr h="509463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/>
                        <a:t>Done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8628124"/>
                  </a:ext>
                </a:extLst>
              </a:tr>
              <a:tr h="509463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/>
                        <a:t>Done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0600525"/>
                  </a:ext>
                </a:extLst>
              </a:tr>
              <a:tr h="509463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Carry-over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7337176"/>
                  </a:ext>
                </a:extLst>
              </a:tr>
            </a:tbl>
          </a:graphicData>
        </a:graphic>
      </p:graphicFrame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2404C74F-2B10-4717-82D8-AFDC33116EDB}"/>
              </a:ext>
            </a:extLst>
          </p:cNvPr>
          <p:cNvSpPr txBox="1">
            <a:spLocks/>
          </p:cNvSpPr>
          <p:nvPr/>
        </p:nvSpPr>
        <p:spPr>
          <a:xfrm>
            <a:off x="498006" y="5568641"/>
            <a:ext cx="11202763" cy="929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Action 4 will be carried-over to this year again in order to monitor the status</a:t>
            </a:r>
          </a:p>
          <a:p>
            <a:r>
              <a:rPr lang="en-US" dirty="0"/>
              <a:t>Efficiency of all actions was checked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3F6023-9069-4463-8AA1-D0ADECD09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0544" y="704221"/>
            <a:ext cx="1275618" cy="53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583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D6934-EA01-464B-B1F3-342FA436D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SWOT Analysis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407DC0-F4E0-454A-9F12-0EFEFA374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006" y="2372680"/>
            <a:ext cx="11202763" cy="70696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SWOT analysis was reviewed with process owners on the xx/xx/</a:t>
            </a:r>
            <a:r>
              <a:rPr lang="en-US" dirty="0" err="1"/>
              <a:t>xxxx</a:t>
            </a:r>
            <a:endParaRPr lang="en-US" dirty="0"/>
          </a:p>
          <a:p>
            <a:r>
              <a:rPr lang="en-US" dirty="0"/>
              <a:t>No major new items were identified, below are items requiring some attention &amp; actions</a:t>
            </a:r>
          </a:p>
        </p:txBody>
      </p:sp>
      <p:graphicFrame>
        <p:nvGraphicFramePr>
          <p:cNvPr id="4" name="Tableau 4">
            <a:extLst>
              <a:ext uri="{FF2B5EF4-FFF2-40B4-BE49-F238E27FC236}">
                <a16:creationId xmlns:a16="http://schemas.microsoft.com/office/drawing/2014/main" id="{AF65BB0E-F649-4570-9331-1906F4449F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2420697"/>
              </p:ext>
            </p:extLst>
          </p:nvPr>
        </p:nvGraphicFramePr>
        <p:xfrm>
          <a:off x="892269" y="3135128"/>
          <a:ext cx="10805112" cy="2547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568">
                  <a:extLst>
                    <a:ext uri="{9D8B030D-6E8A-4147-A177-3AD203B41FA5}">
                      <a16:colId xmlns:a16="http://schemas.microsoft.com/office/drawing/2014/main" val="1388218110"/>
                    </a:ext>
                  </a:extLst>
                </a:gridCol>
                <a:gridCol w="3706427">
                  <a:extLst>
                    <a:ext uri="{9D8B030D-6E8A-4147-A177-3AD203B41FA5}">
                      <a16:colId xmlns:a16="http://schemas.microsoft.com/office/drawing/2014/main" val="202792694"/>
                    </a:ext>
                  </a:extLst>
                </a:gridCol>
                <a:gridCol w="3706427">
                  <a:extLst>
                    <a:ext uri="{9D8B030D-6E8A-4147-A177-3AD203B41FA5}">
                      <a16:colId xmlns:a16="http://schemas.microsoft.com/office/drawing/2014/main" val="4032357548"/>
                    </a:ext>
                  </a:extLst>
                </a:gridCol>
                <a:gridCol w="1358284">
                  <a:extLst>
                    <a:ext uri="{9D8B030D-6E8A-4147-A177-3AD203B41FA5}">
                      <a16:colId xmlns:a16="http://schemas.microsoft.com/office/drawing/2014/main" val="2604524144"/>
                    </a:ext>
                  </a:extLst>
                </a:gridCol>
                <a:gridCol w="1349406">
                  <a:extLst>
                    <a:ext uri="{9D8B030D-6E8A-4147-A177-3AD203B41FA5}">
                      <a16:colId xmlns:a16="http://schemas.microsoft.com/office/drawing/2014/main" val="2420725676"/>
                    </a:ext>
                  </a:extLst>
                </a:gridCol>
              </a:tblGrid>
              <a:tr h="509463"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#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Owner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/>
                        <a:t>Status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5425626"/>
                  </a:ext>
                </a:extLst>
              </a:tr>
              <a:tr h="509463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639228"/>
                  </a:ext>
                </a:extLst>
              </a:tr>
              <a:tr h="509463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8628124"/>
                  </a:ext>
                </a:extLst>
              </a:tr>
              <a:tr h="509463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0600525"/>
                  </a:ext>
                </a:extLst>
              </a:tr>
              <a:tr h="509463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7337176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213F6023-9069-4463-8AA1-D0ADECD09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0544" y="704221"/>
            <a:ext cx="1275618" cy="53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109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D6934-EA01-464B-B1F3-342FA436D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XXXX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407DC0-F4E0-454A-9F12-0EFEFA374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006" y="2372680"/>
            <a:ext cx="11202763" cy="706963"/>
          </a:xfrm>
        </p:spPr>
        <p:txBody>
          <a:bodyPr>
            <a:normAutofit/>
          </a:bodyPr>
          <a:lstStyle/>
          <a:p>
            <a:r>
              <a:rPr lang="en-US" dirty="0" err="1"/>
              <a:t>xxxx</a:t>
            </a:r>
            <a:endParaRPr lang="en-US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3F6023-9069-4463-8AA1-D0ADECD09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0544" y="704221"/>
            <a:ext cx="1275618" cy="53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2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D6934-EA01-464B-B1F3-342FA436D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(Process Name)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407DC0-F4E0-454A-9F12-0EFEFA374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006" y="2372680"/>
            <a:ext cx="11202763" cy="706963"/>
          </a:xfrm>
        </p:spPr>
        <p:txBody>
          <a:bodyPr>
            <a:normAutofit/>
          </a:bodyPr>
          <a:lstStyle/>
          <a:p>
            <a:r>
              <a:rPr lang="en-US" dirty="0"/>
              <a:t>(Each process owner to develop one or few slides about the performance)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3F6023-9069-4463-8AA1-D0ADECD09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0544" y="704221"/>
            <a:ext cx="1275618" cy="53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01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D6934-EA01-464B-B1F3-342FA436D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(Quality Performance)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407DC0-F4E0-454A-9F12-0EFEFA374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006" y="2372680"/>
            <a:ext cx="11202763" cy="706963"/>
          </a:xfrm>
        </p:spPr>
        <p:txBody>
          <a:bodyPr>
            <a:normAutofit/>
          </a:bodyPr>
          <a:lstStyle/>
          <a:p>
            <a:r>
              <a:rPr lang="en-US" dirty="0" err="1"/>
              <a:t>xxxxx</a:t>
            </a:r>
            <a:endParaRPr lang="en-US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3F6023-9069-4463-8AA1-D0ADECD09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0544" y="704221"/>
            <a:ext cx="1275618" cy="53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874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le d’ions">
  <a:themeElements>
    <a:clrScheme name="Salle d’ions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Salle d’ions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lle d’ions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32</TotalTime>
  <Words>208</Words>
  <Application>Microsoft Office PowerPoint</Application>
  <PresentationFormat>Grand écran</PresentationFormat>
  <Paragraphs>63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Arial</vt:lpstr>
      <vt:lpstr>Century Gothic</vt:lpstr>
      <vt:lpstr>Symbol</vt:lpstr>
      <vt:lpstr>Times New Roman</vt:lpstr>
      <vt:lpstr>Wingdings 3</vt:lpstr>
      <vt:lpstr>Salle d’ions</vt:lpstr>
      <vt:lpstr>07-F006-00 Management Review Template</vt:lpstr>
      <vt:lpstr>Agenda</vt:lpstr>
      <vt:lpstr>Previous Management Meeting</vt:lpstr>
      <vt:lpstr>SWOT Analysis</vt:lpstr>
      <vt:lpstr>XXXX</vt:lpstr>
      <vt:lpstr>(Process Name)</vt:lpstr>
      <vt:lpstr>(Quality Performance)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07-F006-00 Management Review Template</dc:title>
  <dc:creator>Anas Abk</dc:creator>
  <cp:lastModifiedBy>Anas Abk</cp:lastModifiedBy>
  <cp:revision>6</cp:revision>
  <dcterms:created xsi:type="dcterms:W3CDTF">2020-12-31T08:36:04Z</dcterms:created>
  <dcterms:modified xsi:type="dcterms:W3CDTF">2020-12-31T09:58:44Z</dcterms:modified>
</cp:coreProperties>
</file>